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  <p:sldMasterId id="2147483660" r:id="rId5"/>
    <p:sldMasterId id="2147483661" r:id="rId6"/>
    <p:sldMasterId id="2147483662" r:id="rId7"/>
    <p:sldMasterId id="2147483663" r:id="rId8"/>
    <p:sldMasterId id="2147483664" r:id="rId9"/>
    <p:sldMasterId id="2147483665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</p:sldIdLst>
  <p:sldSz cy="6858000" cx="9144000"/>
  <p:notesSz cx="9118600" cy="6934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184">
          <p15:clr>
            <a:srgbClr val="000000"/>
          </p15:clr>
        </p15:guide>
        <p15:guide id="2" pos="2872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2872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1" Type="http://schemas.openxmlformats.org/officeDocument/2006/relationships/theme" Target="theme/theme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9" Type="http://schemas.openxmlformats.org/officeDocument/2006/relationships/slide" Target="slides/slide3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11" Type="http://schemas.openxmlformats.org/officeDocument/2006/relationships/slideMaster" Target="slideMasters/slideMaster8.xml"/><Relationship Id="rId10" Type="http://schemas.openxmlformats.org/officeDocument/2006/relationships/slideMaster" Target="slideMasters/slideMaster7.xml"/><Relationship Id="rId1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65725" y="0"/>
            <a:ext cx="39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86537"/>
            <a:ext cx="39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65725" y="6586537"/>
            <a:ext cx="39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/>
        </p:nvSpPr>
        <p:spPr>
          <a:xfrm>
            <a:off x="5165725" y="6586537"/>
            <a:ext cx="39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0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2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4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5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5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6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8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9:notes"/>
          <p:cNvSpPr txBox="1"/>
          <p:nvPr/>
        </p:nvSpPr>
        <p:spPr>
          <a:xfrm>
            <a:off x="5165725" y="6586537"/>
            <a:ext cx="39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86" name="Google Shape;486;p19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p19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0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1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2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2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3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3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4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5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6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6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7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7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8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8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9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9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0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0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1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1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2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3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4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4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5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6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7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7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8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8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9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9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/>
        </p:nvSpPr>
        <p:spPr>
          <a:xfrm>
            <a:off x="5165725" y="6586537"/>
            <a:ext cx="39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/>
        </p:nvSpPr>
        <p:spPr>
          <a:xfrm>
            <a:off x="5165725" y="6586537"/>
            <a:ext cx="39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7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8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/>
          <p:nvPr/>
        </p:nvSpPr>
        <p:spPr>
          <a:xfrm>
            <a:off x="5165725" y="6586537"/>
            <a:ext cx="395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54" name="Google Shape;254;p9:notes"/>
          <p:cNvSpPr/>
          <p:nvPr>
            <p:ph idx="2" type="sldImg"/>
          </p:nvPr>
        </p:nvSpPr>
        <p:spPr>
          <a:xfrm>
            <a:off x="2825750" y="520700"/>
            <a:ext cx="3467100" cy="260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9:notes"/>
          <p:cNvSpPr txBox="1"/>
          <p:nvPr>
            <p:ph idx="1" type="body"/>
          </p:nvPr>
        </p:nvSpPr>
        <p:spPr>
          <a:xfrm>
            <a:off x="911225" y="3294062"/>
            <a:ext cx="72963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rtl="0" algn="ctr"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rtl="0" algn="ctr"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76200" y="6069012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2085975" y="236537"/>
            <a:ext cx="586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00"/>
              </a:spcBef>
              <a:spcAft>
                <a:spcPts val="0"/>
              </a:spcAft>
              <a:buSzPts val="1020"/>
              <a:buFont typeface="Twentieth Century"/>
              <a:buNone/>
              <a:defRPr sz="1700"/>
            </a:lvl1pPr>
            <a:lvl2pPr indent="-228600" lvl="1" marL="914400" rtl="0" algn="l">
              <a:spcBef>
                <a:spcPts val="550"/>
              </a:spcBef>
              <a:spcAft>
                <a:spcPts val="0"/>
              </a:spcAft>
              <a:buSzPts val="840"/>
              <a:buFont typeface="Twentieth Century"/>
              <a:buNone/>
              <a:defRPr sz="12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750"/>
              <a:buFont typeface="Twentieth Century"/>
              <a:buNone/>
              <a:defRPr sz="1000"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675"/>
              <a:buFont typeface="Twentieth Century"/>
              <a:buNone/>
              <a:defRPr sz="900"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585"/>
              <a:buFont typeface="Twentieth Century"/>
              <a:buNone/>
              <a:defRPr sz="9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None/>
              <a:defRPr b="0" sz="2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/>
          <p:nvPr>
            <p:ph idx="2" type="pic"/>
          </p:nvPr>
        </p:nvSpPr>
        <p:spPr>
          <a:xfrm>
            <a:off x="1560576" y="0"/>
            <a:ext cx="7583400" cy="4569000"/>
          </a:xfrm>
          <a:prstGeom prst="rect">
            <a:avLst/>
          </a:prstGeom>
          <a:solidFill>
            <a:srgbClr val="DCE5EE"/>
          </a:solidFill>
          <a:ln>
            <a:noFill/>
          </a:ln>
        </p:spPr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62484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0" y="4667250"/>
            <a:ext cx="1447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idx="11" type="ftr"/>
          </p:nvPr>
        </p:nvSpPr>
        <p:spPr>
          <a:xfrm>
            <a:off x="1600200" y="624840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 rot="5400000">
            <a:off x="4823550" y="2339250"/>
            <a:ext cx="5516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 rot="5400000">
            <a:off x="480150" y="586650"/>
            <a:ext cx="55167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rtl="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rtl="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rtl="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rtl="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0" type="dt"/>
          </p:nvPr>
        </p:nvSpPr>
        <p:spPr>
          <a:xfrm>
            <a:off x="6553200" y="6248400"/>
            <a:ext cx="220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1" type="ftr"/>
          </p:nvPr>
        </p:nvSpPr>
        <p:spPr>
          <a:xfrm>
            <a:off x="457200" y="6248400"/>
            <a:ext cx="557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 rot="5400000">
            <a:off x="5989625" y="144450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rtl="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rtl="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rtl="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rtl="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 rot="5400000">
            <a:off x="2426425" y="-213450"/>
            <a:ext cx="45261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rtl="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rtl="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rtl="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rtl="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609600" y="273050"/>
            <a:ext cx="80772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b="0" sz="4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cap="sq" cmpd="dbl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137150" spcFirstLastPara="1" rIns="137150" wrap="square" tIns="182875">
            <a:noAutofit/>
          </a:bodyPr>
          <a:lstStyle>
            <a:lvl1pPr indent="-228600" lvl="0" marL="457200" rtl="0" algn="l">
              <a:spcBef>
                <a:spcPts val="70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750"/>
              <a:buNone/>
              <a:defRPr sz="1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67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58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2362200" y="1752600"/>
            <a:ext cx="64008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rtl="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rtl="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rtl="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rtl="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idx="1" type="body"/>
          </p:nvPr>
        </p:nvSpPr>
        <p:spPr>
          <a:xfrm>
            <a:off x="1371600" y="2743200"/>
            <a:ext cx="71232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rtl="0" algn="l"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 b="0" sz="4400" cap="none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0" y="1752600"/>
            <a:ext cx="1295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rtl="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rtl="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rtl="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rtl="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2" type="body"/>
          </p:nvPr>
        </p:nvSpPr>
        <p:spPr>
          <a:xfrm>
            <a:off x="4844901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rtl="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rtl="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rtl="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rtl="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533400" y="273050"/>
            <a:ext cx="81534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rtl="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rtl="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rtl="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rtl="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body"/>
          </p:nvPr>
        </p:nvSpPr>
        <p:spPr>
          <a:xfrm>
            <a:off x="4800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rtl="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rtl="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rtl="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rtl="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body"/>
          </p:nvPr>
        </p:nvSpPr>
        <p:spPr>
          <a:xfrm>
            <a:off x="609600" y="1752600"/>
            <a:ext cx="3886200" cy="64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b="1" sz="2000">
                <a:solidFill>
                  <a:srgbClr val="FFFFFF"/>
                </a:solidFill>
              </a:defRPr>
            </a:lvl1pPr>
            <a:lvl2pPr indent="-308610" lvl="1" marL="914400" rtl="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rtl="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rtl="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body"/>
          </p:nvPr>
        </p:nvSpPr>
        <p:spPr>
          <a:xfrm>
            <a:off x="4800600" y="1752600"/>
            <a:ext cx="3886200" cy="64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b="1" sz="2000">
                <a:solidFill>
                  <a:srgbClr val="FFFFFF"/>
                </a:solidFill>
              </a:defRPr>
            </a:lvl1pPr>
            <a:lvl2pPr indent="-308610" lvl="1" marL="914400" rtl="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rtl="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rtl="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3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3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7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0.xml"/><Relationship Id="rId3" Type="http://schemas.openxmlformats.org/officeDocument/2006/relationships/theme" Target="../theme/theme6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5970587"/>
            <a:ext cx="9144000" cy="8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-9525" y="6053137"/>
            <a:ext cx="2249400" cy="71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359025" y="6043612"/>
            <a:ext cx="67851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612775" y="1600200"/>
            <a:ext cx="8153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76200" y="6069012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>
            <a:off x="2085975" y="236537"/>
            <a:ext cx="586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b="1" i="0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12775" y="1600200"/>
            <a:ext cx="8153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9" name="Google Shape;29;p3"/>
          <p:cNvSpPr txBox="1"/>
          <p:nvPr/>
        </p:nvSpPr>
        <p:spPr>
          <a:xfrm>
            <a:off x="0" y="1235075"/>
            <a:ext cx="9144000" cy="3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3"/>
          <p:cNvSpPr txBox="1"/>
          <p:nvPr/>
        </p:nvSpPr>
        <p:spPr>
          <a:xfrm>
            <a:off x="590550" y="1279525"/>
            <a:ext cx="85536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612775" y="1600200"/>
            <a:ext cx="8153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0" y="1752600"/>
            <a:ext cx="1295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  <a:defRPr b="1" i="0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/>
        </p:nvSpPr>
        <p:spPr>
          <a:xfrm>
            <a:off x="0" y="1235075"/>
            <a:ext cx="9144000" cy="3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0"/>
          <p:cNvSpPr txBox="1"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0"/>
          <p:cNvSpPr txBox="1"/>
          <p:nvPr/>
        </p:nvSpPr>
        <p:spPr>
          <a:xfrm>
            <a:off x="590550" y="1279525"/>
            <a:ext cx="85536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612775" y="1600200"/>
            <a:ext cx="8153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/>
        </p:nvSpPr>
        <p:spPr>
          <a:xfrm>
            <a:off x="0" y="1235075"/>
            <a:ext cx="9144000" cy="3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590550" y="1279525"/>
            <a:ext cx="85536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>
            <a:off x="612775" y="1600200"/>
            <a:ext cx="8153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2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612775" y="1600200"/>
            <a:ext cx="8153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60960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609600" y="6248400"/>
            <a:ext cx="542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b="1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/>
        </p:nvSpPr>
        <p:spPr>
          <a:xfrm>
            <a:off x="-9525" y="4572000"/>
            <a:ext cx="9144000" cy="8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-9525" y="4664075"/>
            <a:ext cx="1463700" cy="71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544637" y="4654550"/>
            <a:ext cx="7599300" cy="71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447800" y="0"/>
            <a:ext cx="99900" cy="686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612775" y="1600200"/>
            <a:ext cx="8153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6248400" y="6248400"/>
            <a:ext cx="26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0" y="4667250"/>
            <a:ext cx="1447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  <a:defRPr b="1" i="0" sz="2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 txBox="1"/>
          <p:nvPr>
            <p:ph idx="11" type="ftr"/>
          </p:nvPr>
        </p:nvSpPr>
        <p:spPr>
          <a:xfrm>
            <a:off x="1600200" y="6248400"/>
            <a:ext cx="45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6096000" y="0"/>
            <a:ext cx="320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142037" y="609600"/>
            <a:ext cx="228600" cy="6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6142037" y="0"/>
            <a:ext cx="228600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612775" y="1600200"/>
            <a:ext cx="8153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6553200" y="6248400"/>
            <a:ext cx="220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457200" y="6248400"/>
            <a:ext cx="557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 rot="5400000">
            <a:off x="5989625" y="144450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1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ctrTitle"/>
          </p:nvPr>
        </p:nvSpPr>
        <p:spPr>
          <a:xfrm>
            <a:off x="304800" y="609600"/>
            <a:ext cx="8610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wentieth Century"/>
              <a:buNone/>
            </a:pPr>
            <a:r>
              <a:rPr b="0" i="0" lang="en-US" sz="2800" u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SUPPORT VECTOR MACHINES</a:t>
            </a:r>
            <a:endParaRPr/>
          </a:p>
        </p:txBody>
      </p:sp>
      <p:sp>
        <p:nvSpPr>
          <p:cNvPr id="154" name="Google Shape;154;p20"/>
          <p:cNvSpPr txBox="1"/>
          <p:nvPr>
            <p:ph idx="1" type="subTitle"/>
          </p:nvPr>
        </p:nvSpPr>
        <p:spPr>
          <a:xfrm>
            <a:off x="1371600" y="2667000"/>
            <a:ext cx="6400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Maximum Margin Classification</a:t>
            </a:r>
            <a:endParaRPr/>
          </a:p>
        </p:txBody>
      </p:sp>
      <p:sp>
        <p:nvSpPr>
          <p:cNvPr id="299" name="Google Shape;299;p29"/>
          <p:cNvSpPr txBox="1"/>
          <p:nvPr>
            <p:ph idx="1" type="body"/>
          </p:nvPr>
        </p:nvSpPr>
        <p:spPr>
          <a:xfrm>
            <a:off x="457200" y="1419225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Maximizing the margin is good according to intuition and PAC theory.</a:t>
            </a:r>
            <a:endParaRPr/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Implies that only support vectors matter; other training examples are ignorable. </a:t>
            </a:r>
            <a:endParaRPr/>
          </a:p>
        </p:txBody>
      </p:sp>
      <p:cxnSp>
        <p:nvCxnSpPr>
          <p:cNvPr id="300" name="Google Shape;300;p29"/>
          <p:cNvCxnSpPr/>
          <p:nvPr/>
        </p:nvCxnSpPr>
        <p:spPr>
          <a:xfrm>
            <a:off x="2663825" y="3340050"/>
            <a:ext cx="0" cy="3041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01" name="Google Shape;301;p29"/>
          <p:cNvCxnSpPr/>
          <p:nvPr/>
        </p:nvCxnSpPr>
        <p:spPr>
          <a:xfrm>
            <a:off x="2528887" y="6265862"/>
            <a:ext cx="4081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02" name="Google Shape;302;p29"/>
          <p:cNvSpPr/>
          <p:nvPr/>
        </p:nvSpPr>
        <p:spPr>
          <a:xfrm>
            <a:off x="3703637" y="409575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3128962" y="44529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3281362" y="49990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2900362" y="54562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3433762" y="38560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2900362" y="47704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3052762" y="49228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3814762" y="45418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4716462" y="45291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4348162" y="54562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5338762" y="54562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4030662" y="59769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4652962" y="48466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4084637" y="5340350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4729162" y="56848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29"/>
          <p:cNvSpPr/>
          <p:nvPr/>
        </p:nvSpPr>
        <p:spPr>
          <a:xfrm>
            <a:off x="5414962" y="47704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3900487" y="325755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4510087" y="333375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576887" y="4095750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1" name="Google Shape;321;p29"/>
          <p:cNvCxnSpPr/>
          <p:nvPr/>
        </p:nvCxnSpPr>
        <p:spPr>
          <a:xfrm flipH="1" rot="10800000">
            <a:off x="3128962" y="3257537"/>
            <a:ext cx="2143200" cy="288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2" name="Google Shape;322;p29"/>
          <p:cNvCxnSpPr/>
          <p:nvPr/>
        </p:nvCxnSpPr>
        <p:spPr>
          <a:xfrm rot="10800000">
            <a:off x="4463950" y="4362400"/>
            <a:ext cx="254100" cy="18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23" name="Google Shape;323;p29"/>
          <p:cNvSpPr/>
          <p:nvPr/>
        </p:nvSpPr>
        <p:spPr>
          <a:xfrm>
            <a:off x="3740150" y="4476750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4013200" y="5272087"/>
            <a:ext cx="228600" cy="219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4646612" y="4459287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6" name="Google Shape;326;p29"/>
          <p:cNvCxnSpPr/>
          <p:nvPr/>
        </p:nvCxnSpPr>
        <p:spPr>
          <a:xfrm rot="10800000">
            <a:off x="3840137" y="5176862"/>
            <a:ext cx="244500" cy="17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7" name="Google Shape;327;p29"/>
          <p:cNvCxnSpPr/>
          <p:nvPr/>
        </p:nvCxnSpPr>
        <p:spPr>
          <a:xfrm rot="10800000">
            <a:off x="3892600" y="4614849"/>
            <a:ext cx="234900" cy="17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8" name="Google Shape;328;p29"/>
          <p:cNvCxnSpPr/>
          <p:nvPr/>
        </p:nvCxnSpPr>
        <p:spPr>
          <a:xfrm flipH="1" rot="10800000">
            <a:off x="3567112" y="3438512"/>
            <a:ext cx="2009700" cy="269400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9" name="Google Shape;329;p29"/>
          <p:cNvCxnSpPr/>
          <p:nvPr/>
        </p:nvCxnSpPr>
        <p:spPr>
          <a:xfrm flipH="1" rot="10800000">
            <a:off x="2919412" y="3076562"/>
            <a:ext cx="2067000" cy="277020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Linear SVM Mathematically</a:t>
            </a:r>
            <a:endParaRPr/>
          </a:p>
        </p:txBody>
      </p:sp>
      <p:sp>
        <p:nvSpPr>
          <p:cNvPr id="335" name="Google Shape;335;p30"/>
          <p:cNvSpPr txBox="1"/>
          <p:nvPr>
            <p:ph idx="1" type="body"/>
          </p:nvPr>
        </p:nvSpPr>
        <p:spPr>
          <a:xfrm>
            <a:off x="266700" y="1435100"/>
            <a:ext cx="88359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Let training set {(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b="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</a:t>
            </a:r>
            <a:r>
              <a:rPr b="0" baseline="-2500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)}</a:t>
            </a:r>
            <a:r>
              <a:rPr b="0" baseline="-25000" i="1" lang="en-US" sz="29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baseline="-25000" i="0" lang="en-US" sz="29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=1..</a:t>
            </a:r>
            <a:r>
              <a:rPr b="0" baseline="-25000" i="1" lang="en-US" sz="29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∈R</a:t>
            </a:r>
            <a:r>
              <a:rPr b="0" baseline="3000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b="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</a:t>
            </a:r>
            <a:r>
              <a:rPr b="0" baseline="-2500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1" baseline="-2500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∈</a:t>
            </a:r>
            <a:r>
              <a:rPr b="1" baseline="-2500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{-1, 1}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 separated by a hyperplane with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margin </a:t>
            </a: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ρ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Then for each training example (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b="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</a:t>
            </a:r>
            <a:r>
              <a:rPr b="0" baseline="-2500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):</a:t>
            </a:r>
            <a:endParaRPr/>
          </a:p>
          <a:p>
            <a:pPr indent="-20859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0" sz="29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0859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0" sz="29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2764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 every support vector 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the above inequality is an equality.    After rescaling 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b="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by </a:t>
            </a: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ρ</a:t>
            </a:r>
            <a:r>
              <a:rPr b="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b="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the equality, we obtain that distance between each 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 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 the hyperplane is </a:t>
            </a:r>
            <a:endParaRPr/>
          </a:p>
          <a:p>
            <a:pPr indent="-22764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Then the margin can be expressed through (rescaled) </a:t>
            </a:r>
            <a:r>
              <a:rPr b="1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</a:t>
            </a:r>
            <a:r>
              <a:rPr b="0" i="0" lang="en-US" sz="2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b as:</a:t>
            </a:r>
            <a:endParaRPr/>
          </a:p>
        </p:txBody>
      </p:sp>
      <p:sp>
        <p:nvSpPr>
          <p:cNvPr id="336" name="Google Shape;336;p30"/>
          <p:cNvSpPr txBox="1"/>
          <p:nvPr/>
        </p:nvSpPr>
        <p:spPr>
          <a:xfrm>
            <a:off x="717550" y="2425700"/>
            <a:ext cx="38100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≤ -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   if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-1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≥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   if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1</a:t>
            </a:r>
            <a:endParaRPr/>
          </a:p>
        </p:txBody>
      </p:sp>
      <p:pic>
        <p:nvPicPr>
          <p:cNvPr id="337" name="Google Shape;3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9700" y="5921375"/>
            <a:ext cx="1281113" cy="69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6537" y="4479925"/>
            <a:ext cx="22669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0"/>
          <p:cNvSpPr txBox="1"/>
          <p:nvPr/>
        </p:nvSpPr>
        <p:spPr>
          <a:xfrm>
            <a:off x="4905375" y="2622550"/>
            <a:ext cx="381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≥ 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/>
          </a:p>
        </p:txBody>
      </p:sp>
      <p:sp>
        <p:nvSpPr>
          <p:cNvPr id="340" name="Google Shape;340;p30"/>
          <p:cNvSpPr txBox="1"/>
          <p:nvPr/>
        </p:nvSpPr>
        <p:spPr>
          <a:xfrm>
            <a:off x="4184650" y="2630487"/>
            <a:ext cx="752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⇔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Linear SVMs Mathematically (cont.)</a:t>
            </a:r>
            <a:endParaRPr/>
          </a:p>
        </p:txBody>
      </p:sp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188912" y="1436687"/>
            <a:ext cx="8955000" cy="5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Then we can formulate the </a:t>
            </a:r>
            <a:r>
              <a:rPr b="0" i="1" lang="en-US" sz="29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quadratic optimization problem: </a:t>
            </a:r>
            <a:endParaRPr/>
          </a:p>
          <a:p>
            <a:pPr indent="-20859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1" sz="29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0859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1" sz="29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0859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1" sz="29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rPr b="0" i="0" lang="en-US" sz="29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Which can be reformulated as: </a:t>
            </a:r>
            <a:endParaRPr/>
          </a:p>
        </p:txBody>
      </p:sp>
      <p:sp>
        <p:nvSpPr>
          <p:cNvPr id="347" name="Google Shape;347;p31"/>
          <p:cNvSpPr txBox="1"/>
          <p:nvPr/>
        </p:nvSpPr>
        <p:spPr>
          <a:xfrm>
            <a:off x="1144587" y="2401887"/>
            <a:ext cx="5886600" cy="1578000"/>
          </a:xfrm>
          <a:prstGeom prst="rect">
            <a:avLst/>
          </a:prstGeom>
          <a:noFill/>
          <a:ln cap="flat" cmpd="sng" w="25400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such that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is maximized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for all (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=1..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   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≥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pic>
        <p:nvPicPr>
          <p:cNvPr id="348" name="Google Shape;3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475" y="2881312"/>
            <a:ext cx="808037" cy="69056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 txBox="1"/>
          <p:nvPr/>
        </p:nvSpPr>
        <p:spPr>
          <a:xfrm>
            <a:off x="1047750" y="4854575"/>
            <a:ext cx="6438900" cy="1578000"/>
          </a:xfrm>
          <a:prstGeom prst="rect">
            <a:avLst/>
          </a:prstGeom>
          <a:noFill/>
          <a:ln cap="flat" cmpd="sng" w="25400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such that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||w||</a:t>
            </a:r>
            <a:r>
              <a:rPr b="0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is minimized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for all (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=1..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  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≥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Soft Margin Classification  </a:t>
            </a:r>
            <a:endParaRPr/>
          </a:p>
        </p:txBody>
      </p:sp>
      <p:sp>
        <p:nvSpPr>
          <p:cNvPr id="355" name="Google Shape;355;p32"/>
          <p:cNvSpPr txBox="1"/>
          <p:nvPr>
            <p:ph idx="1" type="body"/>
          </p:nvPr>
        </p:nvSpPr>
        <p:spPr>
          <a:xfrm>
            <a:off x="612775" y="1600200"/>
            <a:ext cx="81534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9087" lvl="0" marL="3190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◻"/>
            </a:pPr>
            <a:r>
              <a:rPr b="0" i="0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What if the training set is not linearly separable?</a:t>
            </a:r>
            <a:endParaRPr/>
          </a:p>
          <a:p>
            <a:pPr indent="-319087" lvl="0" marL="319087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◻"/>
            </a:pPr>
            <a:r>
              <a:rPr b="0" i="1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Slack variables</a:t>
            </a:r>
            <a:r>
              <a:rPr b="0" i="0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1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ξ</a:t>
            </a:r>
            <a:r>
              <a:rPr b="0" baseline="-25000" i="1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can be added to allow misclassification of difficult or noisy examples, resulting margin called </a:t>
            </a:r>
            <a:r>
              <a:rPr b="0" i="1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soft</a:t>
            </a:r>
            <a:r>
              <a:rPr b="0" i="0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</p:txBody>
      </p:sp>
      <p:cxnSp>
        <p:nvCxnSpPr>
          <p:cNvPr id="356" name="Google Shape;356;p32"/>
          <p:cNvCxnSpPr/>
          <p:nvPr/>
        </p:nvCxnSpPr>
        <p:spPr>
          <a:xfrm>
            <a:off x="2435225" y="2733625"/>
            <a:ext cx="0" cy="3041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57" name="Google Shape;357;p32"/>
          <p:cNvCxnSpPr/>
          <p:nvPr/>
        </p:nvCxnSpPr>
        <p:spPr>
          <a:xfrm>
            <a:off x="2395537" y="5727700"/>
            <a:ext cx="4081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58" name="Google Shape;358;p32"/>
          <p:cNvSpPr/>
          <p:nvPr/>
        </p:nvSpPr>
        <p:spPr>
          <a:xfrm>
            <a:off x="3570287" y="354330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3049587" y="4568825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3148012" y="44465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2"/>
          <p:cNvSpPr/>
          <p:nvPr/>
        </p:nvSpPr>
        <p:spPr>
          <a:xfrm>
            <a:off x="2767012" y="49037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32"/>
          <p:cNvSpPr/>
          <p:nvPr/>
        </p:nvSpPr>
        <p:spPr>
          <a:xfrm>
            <a:off x="3300412" y="33035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32"/>
          <p:cNvSpPr/>
          <p:nvPr/>
        </p:nvSpPr>
        <p:spPr>
          <a:xfrm>
            <a:off x="2767012" y="42179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32"/>
          <p:cNvSpPr/>
          <p:nvPr/>
        </p:nvSpPr>
        <p:spPr>
          <a:xfrm>
            <a:off x="2919412" y="43703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3681412" y="39893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4583112" y="39766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4214812" y="49037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5205412" y="49037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3897312" y="54244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4519612" y="42941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3951287" y="4787900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4595812" y="51323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5281612" y="42179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3767137" y="270510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4376737" y="278130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5443537" y="3543300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3255962" y="3987800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2976562" y="46942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5165725" y="37734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0" name="Google Shape;380;p32"/>
          <p:cNvCxnSpPr/>
          <p:nvPr/>
        </p:nvCxnSpPr>
        <p:spPr>
          <a:xfrm flipH="1" rot="10800000">
            <a:off x="2995612" y="2705087"/>
            <a:ext cx="2143200" cy="288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81" name="Google Shape;381;p32"/>
          <p:cNvCxnSpPr/>
          <p:nvPr/>
        </p:nvCxnSpPr>
        <p:spPr>
          <a:xfrm rot="10800000">
            <a:off x="4330600" y="3809950"/>
            <a:ext cx="254100" cy="18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82" name="Google Shape;382;p32"/>
          <p:cNvSpPr/>
          <p:nvPr/>
        </p:nvSpPr>
        <p:spPr>
          <a:xfrm>
            <a:off x="3606800" y="3924300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32"/>
          <p:cNvSpPr/>
          <p:nvPr/>
        </p:nvSpPr>
        <p:spPr>
          <a:xfrm>
            <a:off x="3879850" y="4719637"/>
            <a:ext cx="228600" cy="219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32"/>
          <p:cNvSpPr/>
          <p:nvPr/>
        </p:nvSpPr>
        <p:spPr>
          <a:xfrm>
            <a:off x="4513262" y="3906837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5" name="Google Shape;385;p32"/>
          <p:cNvCxnSpPr/>
          <p:nvPr/>
        </p:nvCxnSpPr>
        <p:spPr>
          <a:xfrm rot="10800000">
            <a:off x="3706787" y="4624412"/>
            <a:ext cx="244500" cy="17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86" name="Google Shape;386;p32"/>
          <p:cNvCxnSpPr/>
          <p:nvPr/>
        </p:nvCxnSpPr>
        <p:spPr>
          <a:xfrm rot="10800000">
            <a:off x="3759250" y="4062399"/>
            <a:ext cx="234900" cy="17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87" name="Google Shape;387;p32"/>
          <p:cNvCxnSpPr/>
          <p:nvPr/>
        </p:nvCxnSpPr>
        <p:spPr>
          <a:xfrm flipH="1" rot="10800000">
            <a:off x="3433762" y="2886062"/>
            <a:ext cx="2009700" cy="269400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88" name="Google Shape;388;p32"/>
          <p:cNvCxnSpPr/>
          <p:nvPr/>
        </p:nvCxnSpPr>
        <p:spPr>
          <a:xfrm flipH="1" rot="10800000">
            <a:off x="2786062" y="2524112"/>
            <a:ext cx="2067000" cy="277020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89" name="Google Shape;389;p32"/>
          <p:cNvCxnSpPr/>
          <p:nvPr/>
        </p:nvCxnSpPr>
        <p:spPr>
          <a:xfrm rot="10800000">
            <a:off x="4325812" y="3208349"/>
            <a:ext cx="841500" cy="58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90" name="Google Shape;390;p32"/>
          <p:cNvCxnSpPr/>
          <p:nvPr/>
        </p:nvCxnSpPr>
        <p:spPr>
          <a:xfrm>
            <a:off x="3336925" y="4064000"/>
            <a:ext cx="809700" cy="577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91" name="Google Shape;391;p32"/>
          <p:cNvSpPr txBox="1"/>
          <p:nvPr/>
        </p:nvSpPr>
        <p:spPr>
          <a:xfrm>
            <a:off x="4789487" y="3603625"/>
            <a:ext cx="705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ξ</a:t>
            </a:r>
            <a:r>
              <a:rPr b="0" baseline="-25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sp>
        <p:nvSpPr>
          <p:cNvPr id="392" name="Google Shape;392;p32"/>
          <p:cNvSpPr txBox="1"/>
          <p:nvPr/>
        </p:nvSpPr>
        <p:spPr>
          <a:xfrm>
            <a:off x="3257550" y="4067175"/>
            <a:ext cx="705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ξ</a:t>
            </a:r>
            <a:r>
              <a:rPr b="0" baseline="-25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>
            <a:off x="5092700" y="3708400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32"/>
          <p:cNvSpPr/>
          <p:nvPr/>
        </p:nvSpPr>
        <p:spPr>
          <a:xfrm>
            <a:off x="3184525" y="3916362"/>
            <a:ext cx="228600" cy="219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>
            <a:off x="1957388" y="6108998"/>
            <a:ext cx="50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SVM is robust for the outliers.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Non-linear SVMs</a:t>
            </a:r>
            <a:endParaRPr/>
          </a:p>
        </p:txBody>
      </p:sp>
      <p:sp>
        <p:nvSpPr>
          <p:cNvPr id="401" name="Google Shape;401;p33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◻"/>
            </a:pPr>
            <a:r>
              <a:rPr b="0" i="0" lang="en-US" sz="2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Datasets that are linearly separable with some noise work out great:</a:t>
            </a:r>
            <a:endParaRPr/>
          </a:p>
          <a:p>
            <a:pPr indent="-2428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428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428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◻"/>
            </a:pPr>
            <a:r>
              <a:rPr b="0" i="0" lang="en-US" sz="2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But what are we going to do if the dataset is just too hard? </a:t>
            </a:r>
            <a:endParaRPr/>
          </a:p>
          <a:p>
            <a:pPr indent="-2428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428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◻"/>
            </a:pPr>
            <a:r>
              <a:rPr b="0" i="0" lang="en-US" sz="2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How about… mapping data to a higher-dimensional space:</a:t>
            </a:r>
            <a:endParaRPr/>
          </a:p>
        </p:txBody>
      </p:sp>
      <p:cxnSp>
        <p:nvCxnSpPr>
          <p:cNvPr id="402" name="Google Shape;402;p33"/>
          <p:cNvCxnSpPr/>
          <p:nvPr/>
        </p:nvCxnSpPr>
        <p:spPr>
          <a:xfrm>
            <a:off x="1676400" y="2314575"/>
            <a:ext cx="39624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03" name="Google Shape;403;p33"/>
          <p:cNvSpPr/>
          <p:nvPr/>
        </p:nvSpPr>
        <p:spPr>
          <a:xfrm>
            <a:off x="2119312" y="22748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4" name="Google Shape;404;p33"/>
          <p:cNvCxnSpPr/>
          <p:nvPr/>
        </p:nvCxnSpPr>
        <p:spPr>
          <a:xfrm>
            <a:off x="3486150" y="2257425"/>
            <a:ext cx="0" cy="1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05" name="Google Shape;405;p33"/>
          <p:cNvSpPr txBox="1"/>
          <p:nvPr/>
        </p:nvSpPr>
        <p:spPr>
          <a:xfrm>
            <a:off x="3343275" y="2314575"/>
            <a:ext cx="342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2481262" y="2265362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2957512" y="22748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3167062" y="22748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4024312" y="22748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4252912" y="22748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33"/>
          <p:cNvSpPr/>
          <p:nvPr/>
        </p:nvSpPr>
        <p:spPr>
          <a:xfrm>
            <a:off x="3890962" y="22748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2" name="Google Shape;412;p33"/>
          <p:cNvCxnSpPr/>
          <p:nvPr/>
        </p:nvCxnSpPr>
        <p:spPr>
          <a:xfrm>
            <a:off x="3600450" y="2066925"/>
            <a:ext cx="0" cy="55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13" name="Google Shape;413;p33"/>
          <p:cNvSpPr/>
          <p:nvPr/>
        </p:nvSpPr>
        <p:spPr>
          <a:xfrm>
            <a:off x="3817937" y="2211387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3103562" y="2201862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5" name="Google Shape;415;p33"/>
          <p:cNvCxnSpPr/>
          <p:nvPr/>
        </p:nvCxnSpPr>
        <p:spPr>
          <a:xfrm rot="10800000">
            <a:off x="3928987" y="2038337"/>
            <a:ext cx="9600" cy="59850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16" name="Google Shape;416;p33"/>
          <p:cNvCxnSpPr/>
          <p:nvPr/>
        </p:nvCxnSpPr>
        <p:spPr>
          <a:xfrm rot="10800000">
            <a:off x="3214612" y="2038337"/>
            <a:ext cx="9600" cy="59850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17" name="Google Shape;417;p33"/>
          <p:cNvCxnSpPr/>
          <p:nvPr/>
        </p:nvCxnSpPr>
        <p:spPr>
          <a:xfrm>
            <a:off x="1676400" y="3743325"/>
            <a:ext cx="39624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18" name="Google Shape;418;p33"/>
          <p:cNvSpPr/>
          <p:nvPr/>
        </p:nvSpPr>
        <p:spPr>
          <a:xfrm>
            <a:off x="2119312" y="37036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9" name="Google Shape;419;p33"/>
          <p:cNvCxnSpPr/>
          <p:nvPr/>
        </p:nvCxnSpPr>
        <p:spPr>
          <a:xfrm>
            <a:off x="3486150" y="3686175"/>
            <a:ext cx="0" cy="1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20" name="Google Shape;420;p33"/>
          <p:cNvSpPr txBox="1"/>
          <p:nvPr/>
        </p:nvSpPr>
        <p:spPr>
          <a:xfrm>
            <a:off x="3343275" y="3743325"/>
            <a:ext cx="342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421" name="Google Shape;421;p33"/>
          <p:cNvSpPr/>
          <p:nvPr/>
        </p:nvSpPr>
        <p:spPr>
          <a:xfrm>
            <a:off x="2481262" y="3694112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2957512" y="37036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33"/>
          <p:cNvSpPr/>
          <p:nvPr/>
        </p:nvSpPr>
        <p:spPr>
          <a:xfrm>
            <a:off x="3167062" y="37036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33"/>
          <p:cNvSpPr/>
          <p:nvPr/>
        </p:nvSpPr>
        <p:spPr>
          <a:xfrm>
            <a:off x="4024312" y="37036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33"/>
          <p:cNvSpPr/>
          <p:nvPr/>
        </p:nvSpPr>
        <p:spPr>
          <a:xfrm>
            <a:off x="4252912" y="37036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33"/>
          <p:cNvSpPr/>
          <p:nvPr/>
        </p:nvSpPr>
        <p:spPr>
          <a:xfrm>
            <a:off x="3890962" y="37036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33"/>
          <p:cNvSpPr/>
          <p:nvPr/>
        </p:nvSpPr>
        <p:spPr>
          <a:xfrm>
            <a:off x="4633912" y="37036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33"/>
          <p:cNvSpPr/>
          <p:nvPr/>
        </p:nvSpPr>
        <p:spPr>
          <a:xfrm>
            <a:off x="4862512" y="37036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33"/>
          <p:cNvSpPr/>
          <p:nvPr/>
        </p:nvSpPr>
        <p:spPr>
          <a:xfrm>
            <a:off x="5357812" y="3694112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0" name="Google Shape;430;p33"/>
          <p:cNvCxnSpPr/>
          <p:nvPr/>
        </p:nvCxnSpPr>
        <p:spPr>
          <a:xfrm>
            <a:off x="1781175" y="6191250"/>
            <a:ext cx="39624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31" name="Google Shape;431;p33"/>
          <p:cNvSpPr/>
          <p:nvPr/>
        </p:nvSpPr>
        <p:spPr>
          <a:xfrm>
            <a:off x="2281237" y="51704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2" name="Google Shape;432;p33"/>
          <p:cNvCxnSpPr/>
          <p:nvPr/>
        </p:nvCxnSpPr>
        <p:spPr>
          <a:xfrm>
            <a:off x="3590925" y="6134100"/>
            <a:ext cx="0" cy="1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33" name="Google Shape;433;p33"/>
          <p:cNvSpPr txBox="1"/>
          <p:nvPr/>
        </p:nvSpPr>
        <p:spPr>
          <a:xfrm>
            <a:off x="3448050" y="6162675"/>
            <a:ext cx="342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434" name="Google Shape;434;p33"/>
          <p:cNvSpPr/>
          <p:nvPr/>
        </p:nvSpPr>
        <p:spPr>
          <a:xfrm>
            <a:off x="2605087" y="56467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33"/>
          <p:cNvSpPr/>
          <p:nvPr/>
        </p:nvSpPr>
        <p:spPr>
          <a:xfrm>
            <a:off x="3062287" y="5961062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33"/>
          <p:cNvSpPr/>
          <p:nvPr/>
        </p:nvSpPr>
        <p:spPr>
          <a:xfrm>
            <a:off x="3290887" y="6056312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33"/>
          <p:cNvSpPr/>
          <p:nvPr/>
        </p:nvSpPr>
        <p:spPr>
          <a:xfrm>
            <a:off x="4129087" y="59705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33"/>
          <p:cNvSpPr/>
          <p:nvPr/>
        </p:nvSpPr>
        <p:spPr>
          <a:xfrm>
            <a:off x="4357687" y="5789612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33"/>
          <p:cNvSpPr/>
          <p:nvPr/>
        </p:nvSpPr>
        <p:spPr>
          <a:xfrm>
            <a:off x="3938587" y="6037262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33"/>
          <p:cNvSpPr/>
          <p:nvPr/>
        </p:nvSpPr>
        <p:spPr>
          <a:xfrm>
            <a:off x="4738687" y="5465762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33"/>
          <p:cNvSpPr/>
          <p:nvPr/>
        </p:nvSpPr>
        <p:spPr>
          <a:xfrm>
            <a:off x="5024437" y="5160962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33"/>
          <p:cNvSpPr/>
          <p:nvPr/>
        </p:nvSpPr>
        <p:spPr>
          <a:xfrm>
            <a:off x="5443537" y="46370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3" name="Google Shape;443;p33"/>
          <p:cNvCxnSpPr/>
          <p:nvPr/>
        </p:nvCxnSpPr>
        <p:spPr>
          <a:xfrm>
            <a:off x="3590925" y="4743450"/>
            <a:ext cx="0" cy="148590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44" name="Google Shape;444;p33"/>
          <p:cNvSpPr txBox="1"/>
          <p:nvPr/>
        </p:nvSpPr>
        <p:spPr>
          <a:xfrm>
            <a:off x="3590925" y="4562475"/>
            <a:ext cx="457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1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30000" i="1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445" name="Google Shape;445;p33"/>
          <p:cNvSpPr txBox="1"/>
          <p:nvPr/>
        </p:nvSpPr>
        <p:spPr>
          <a:xfrm>
            <a:off x="5676900" y="6096000"/>
            <a:ext cx="457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1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46" name="Google Shape;446;p33"/>
          <p:cNvSpPr txBox="1"/>
          <p:nvPr/>
        </p:nvSpPr>
        <p:spPr>
          <a:xfrm>
            <a:off x="5505450" y="3686175"/>
            <a:ext cx="457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1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47" name="Google Shape;447;p33"/>
          <p:cNvSpPr txBox="1"/>
          <p:nvPr/>
        </p:nvSpPr>
        <p:spPr>
          <a:xfrm>
            <a:off x="5543550" y="2238375"/>
            <a:ext cx="457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1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cxnSp>
        <p:nvCxnSpPr>
          <p:cNvPr id="448" name="Google Shape;448;p33"/>
          <p:cNvCxnSpPr/>
          <p:nvPr/>
        </p:nvCxnSpPr>
        <p:spPr>
          <a:xfrm flipH="1" rot="10800000">
            <a:off x="2952750" y="5048250"/>
            <a:ext cx="3181200" cy="129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49" name="Google Shape;449;p33"/>
          <p:cNvCxnSpPr/>
          <p:nvPr/>
        </p:nvCxnSpPr>
        <p:spPr>
          <a:xfrm flipH="1" rot="10800000">
            <a:off x="2947987" y="4972037"/>
            <a:ext cx="3114600" cy="128430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50" name="Google Shape;450;p33"/>
          <p:cNvCxnSpPr/>
          <p:nvPr/>
        </p:nvCxnSpPr>
        <p:spPr>
          <a:xfrm flipH="1" rot="10800000">
            <a:off x="3062287" y="5143487"/>
            <a:ext cx="3057600" cy="124620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51" name="Google Shape;451;p33"/>
          <p:cNvSpPr/>
          <p:nvPr/>
        </p:nvSpPr>
        <p:spPr>
          <a:xfrm>
            <a:off x="4675187" y="5402262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33"/>
          <p:cNvSpPr/>
          <p:nvPr/>
        </p:nvSpPr>
        <p:spPr>
          <a:xfrm>
            <a:off x="4284662" y="5716587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33"/>
          <p:cNvSpPr/>
          <p:nvPr/>
        </p:nvSpPr>
        <p:spPr>
          <a:xfrm>
            <a:off x="3217862" y="5992812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Kernel Tricks for Non-Linear Spaces</a:t>
            </a:r>
            <a:endParaRPr/>
          </a:p>
        </p:txBody>
      </p:sp>
      <p:sp>
        <p:nvSpPr>
          <p:cNvPr id="459" name="Google Shape;459;p34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597" lvl="0" marL="3190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60" name="Google Shape;4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775" y="1600200"/>
            <a:ext cx="8394702" cy="4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Various Kernel Functions in SVM</a:t>
            </a:r>
            <a:endParaRPr/>
          </a:p>
        </p:txBody>
      </p:sp>
      <p:sp>
        <p:nvSpPr>
          <p:cNvPr id="466" name="Google Shape;466;p35"/>
          <p:cNvSpPr txBox="1"/>
          <p:nvPr>
            <p:ph idx="4294967295" type="body"/>
          </p:nvPr>
        </p:nvSpPr>
        <p:spPr>
          <a:xfrm>
            <a:off x="612775" y="1600200"/>
            <a:ext cx="34815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0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59999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b="1" i="0" lang="en-US" sz="24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linear kernel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does not transform the data at all. Therefore, it can be expressed simply as the dot product of the features:</a:t>
            </a:r>
            <a:endParaRPr/>
          </a:p>
          <a:p>
            <a:pPr indent="-320059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59999"/>
              <a:buFont typeface="Noto Sans Symbols"/>
              <a:buChar char="◻"/>
            </a:pPr>
            <a:r>
              <a:rPr b="0" i="1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</a:t>
            </a: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</a:t>
            </a:r>
            <a:r>
              <a:rPr b="1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b="0" baseline="-25000" i="1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</a:t>
            </a:r>
            <a:r>
              <a:rPr b="1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b="0" baseline="-25000" i="1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)= </a:t>
            </a:r>
            <a:r>
              <a:rPr b="1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b="0" baseline="-25000" i="1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1" baseline="3000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</a:t>
            </a:r>
            <a:r>
              <a:rPr b="1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b="0" baseline="-25000" i="1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 b="0" i="0" sz="29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4572000" y="1562100"/>
            <a:ext cx="4257600" cy="21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◻"/>
            </a:pPr>
            <a:r>
              <a:rPr b="0" i="0" lang="en-US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b="1" i="0" lang="en-US" sz="22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polynomial kernel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of degree p adds a simple non-linear transformation of the Data:</a:t>
            </a:r>
            <a:endParaRPr/>
          </a:p>
          <a:p>
            <a:pPr indent="-320040" lvl="0" marL="320040" marR="0" rtl="0" algn="just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◻"/>
            </a:pPr>
            <a:r>
              <a:rPr b="0" i="0" lang="en-US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Polynomial of power p:</a:t>
            </a:r>
            <a:endParaRPr/>
          </a:p>
          <a:p>
            <a:pPr indent="-320040" lvl="0" marL="320040" marR="0" rtl="0" algn="just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◻"/>
            </a:pPr>
            <a:r>
              <a:rPr b="0" i="0" lang="en-US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 (1+ 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0" baseline="30000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/>
          </a:p>
          <a:p>
            <a:pPr indent="-20955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490538" y="3808413"/>
            <a:ext cx="39450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34429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59999"/>
              <a:buFont typeface="Noto Sans Symbols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20059" lvl="0" marL="32004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59999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b="1" i="0" lang="en-US" sz="29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sigmoid kernel </a:t>
            </a: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results in a SVM model somewhat analogous to a neural network using a sigmoid activation function. The Greek letters kappa and delta are used as kemel parameters:</a:t>
            </a:r>
            <a:endParaRPr/>
          </a:p>
          <a:p>
            <a:pPr indent="-320059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59999"/>
              <a:buFont typeface="Noto Sans Symbols"/>
              <a:buChar char="◻"/>
            </a:pPr>
            <a:r>
              <a:rPr b="0" i="1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1" i="0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0" i="1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 tanh(kx</a:t>
            </a:r>
            <a:r>
              <a:rPr b="0" i="1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1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1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0" i="1" lang="en-US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δ)</a:t>
            </a:r>
            <a:endParaRPr/>
          </a:p>
        </p:txBody>
      </p:sp>
      <p:sp>
        <p:nvSpPr>
          <p:cNvPr id="469" name="Google Shape;469;p35"/>
          <p:cNvSpPr txBox="1"/>
          <p:nvPr/>
        </p:nvSpPr>
        <p:spPr>
          <a:xfrm>
            <a:off x="4679950" y="3876675"/>
            <a:ext cx="42735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◻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Gaussian RBF kernel </a:t>
            </a:r>
            <a:r>
              <a:rPr b="0" i="0" lang="en-US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is similar to a RBF (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radial basis function)</a:t>
            </a:r>
            <a:r>
              <a:rPr b="0" i="0" lang="en-US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neural network. The RBF kernel performs well on many types of data and is thought to be a reasonable starting point for many learning tasks:</a:t>
            </a:r>
            <a:endParaRPr/>
          </a:p>
          <a:p>
            <a:pPr indent="-20955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0955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70" name="Google Shape;4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0225" y="5810250"/>
            <a:ext cx="2597150" cy="1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Multi-Class Classification using SVM</a:t>
            </a:r>
            <a:endParaRPr/>
          </a:p>
        </p:txBody>
      </p:sp>
      <p:pic>
        <p:nvPicPr>
          <p:cNvPr id="476" name="Google Shape;47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2850" l="32002" r="33908" t="41529"/>
          <a:stretch/>
        </p:blipFill>
        <p:spPr>
          <a:xfrm>
            <a:off x="519112" y="1519237"/>
            <a:ext cx="8078700" cy="46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6"/>
          <p:cNvSpPr txBox="1"/>
          <p:nvPr/>
        </p:nvSpPr>
        <p:spPr>
          <a:xfrm>
            <a:off x="1333500" y="6276975"/>
            <a:ext cx="698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result will be based on a Higher Probability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7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SVM applications</a:t>
            </a:r>
            <a:endParaRPr/>
          </a:p>
        </p:txBody>
      </p:sp>
      <p:sp>
        <p:nvSpPr>
          <p:cNvPr id="483" name="Google Shape;483;p37"/>
          <p:cNvSpPr txBox="1"/>
          <p:nvPr>
            <p:ph idx="1" type="body"/>
          </p:nvPr>
        </p:nvSpPr>
        <p:spPr>
          <a:xfrm>
            <a:off x="228600" y="1566862"/>
            <a:ext cx="8686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9087" lvl="0" marL="3190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◻"/>
            </a:pPr>
            <a:r>
              <a:rPr b="0" i="0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SVMs were originally proposed by Boser, Guyon and Vapnik in 1992 and gained increasing popularity in late 1990s.</a:t>
            </a:r>
            <a:endParaRPr/>
          </a:p>
          <a:p>
            <a:pPr indent="-319087" lvl="0" marL="319087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◻"/>
            </a:pPr>
            <a:r>
              <a:rPr b="0" i="0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SVMs are currently among the best performers for a number of classification tasks ranging from text to genomic data.</a:t>
            </a:r>
            <a:endParaRPr/>
          </a:p>
          <a:p>
            <a:pPr indent="-319087" lvl="0" marL="319087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◻"/>
            </a:pPr>
            <a:r>
              <a:rPr b="0" i="0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SVMs can be applied to complex data types beyond feature vectors (e.g. graphs, sequences, relational data) by designing kernel functions for such data.</a:t>
            </a:r>
            <a:endParaRPr/>
          </a:p>
          <a:p>
            <a:pPr indent="-319087" lvl="0" marL="319087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◻"/>
            </a:pPr>
            <a:r>
              <a:rPr b="0" i="0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SVM techniques have been extended to a number of tasks such as Classification, regression, principal component analysis etc. </a:t>
            </a:r>
            <a:endParaRPr/>
          </a:p>
          <a:p>
            <a:pPr indent="-319087" lvl="0" marL="319087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◻"/>
            </a:pPr>
            <a:r>
              <a:rPr b="0" i="0" lang="en-US" sz="25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Tuning SVMs remains a black art:  selecting a specific kernel and parameters is usually done in a try-and-see manner. </a:t>
            </a:r>
            <a:endParaRPr/>
          </a:p>
          <a:p>
            <a:pPr indent="-223837" lvl="0" marL="319087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None/>
            </a:pPr>
            <a:r>
              <a:t/>
            </a:r>
            <a:endParaRPr b="0" i="0" sz="25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/>
          <p:nvPr>
            <p:ph type="ctrTitle"/>
          </p:nvPr>
        </p:nvSpPr>
        <p:spPr>
          <a:xfrm>
            <a:off x="304800" y="609600"/>
            <a:ext cx="8610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wentieth Century"/>
              <a:buNone/>
            </a:pPr>
            <a:r>
              <a:rPr b="0" i="0" lang="en-US" sz="2800" u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ASSOCIATION RULES</a:t>
            </a:r>
            <a:endParaRPr/>
          </a:p>
        </p:txBody>
      </p:sp>
      <p:sp>
        <p:nvSpPr>
          <p:cNvPr id="490" name="Google Shape;490;p38"/>
          <p:cNvSpPr txBox="1"/>
          <p:nvPr>
            <p:ph idx="1" type="subTitle"/>
          </p:nvPr>
        </p:nvSpPr>
        <p:spPr>
          <a:xfrm>
            <a:off x="1371600" y="2667000"/>
            <a:ext cx="6400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Hyperplane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612775" y="1600200"/>
            <a:ext cx="8153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Hyperplane is the decision boundary that is used to separate the data points of different classes in a feature space.</a:t>
            </a:r>
            <a:endParaRPr/>
          </a:p>
          <a:p>
            <a:pPr indent="-319087" lvl="0" marL="319087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b="0" i="0" lang="en-US" sz="2900" u="none" cap="none" strike="noStrik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goal of an SVM is to create a flat boundary called as Hyperplane,</a:t>
            </a: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which divides the space to create fairly homogeneous partitions on either side.</a:t>
            </a:r>
            <a:endParaRPr/>
          </a:p>
          <a:p>
            <a:pPr indent="-319087" lvl="0" marL="319087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SVMs can be used for any type of learning task such as classification and numeric prediction.</a:t>
            </a:r>
            <a:endParaRPr/>
          </a:p>
          <a:p>
            <a:pPr indent="-319087" lvl="0" marL="319087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discriminative classifier - </a:t>
            </a:r>
            <a:r>
              <a:rPr b="0" i="0" lang="en-US" sz="2900" u="none" cap="none" strike="noStrik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Non-parametric</a:t>
            </a: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Inductive.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Market Basket Analysis</a:t>
            </a:r>
            <a:endParaRPr/>
          </a:p>
        </p:txBody>
      </p:sp>
      <p:sp>
        <p:nvSpPr>
          <p:cNvPr id="496" name="Google Shape;496;p39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597" lvl="0" marL="3190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7" name="Google Shape;497;p39"/>
          <p:cNvPicPr preferRelativeResize="0"/>
          <p:nvPr/>
        </p:nvPicPr>
        <p:blipFill rotWithShape="1">
          <a:blip r:embed="rId3">
            <a:alphaModFix/>
          </a:blip>
          <a:srcRect b="15037" l="31295" r="7758" t="31446"/>
          <a:stretch/>
        </p:blipFill>
        <p:spPr>
          <a:xfrm>
            <a:off x="228600" y="1471612"/>
            <a:ext cx="8672512" cy="467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Market Basket Analysis</a:t>
            </a:r>
            <a:endParaRPr/>
          </a:p>
        </p:txBody>
      </p:sp>
      <p:sp>
        <p:nvSpPr>
          <p:cNvPr id="503" name="Google Shape;503;p40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597" lvl="0" marL="3190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04" name="Google Shape;5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675" y="1633537"/>
            <a:ext cx="82677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Association Rules Intuition</a:t>
            </a:r>
            <a:endParaRPr/>
          </a:p>
        </p:txBody>
      </p:sp>
      <p:sp>
        <p:nvSpPr>
          <p:cNvPr id="510" name="Google Shape;510;p41"/>
          <p:cNvSpPr txBox="1"/>
          <p:nvPr>
            <p:ph idx="1" type="body"/>
          </p:nvPr>
        </p:nvSpPr>
        <p:spPr>
          <a:xfrm>
            <a:off x="314325" y="1600200"/>
            <a:ext cx="84519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597" lvl="0" marL="3190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11" name="Google Shape;5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695450"/>
            <a:ext cx="8685212" cy="472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Association Rules Mobile Faceplates</a:t>
            </a:r>
            <a:endParaRPr/>
          </a:p>
        </p:txBody>
      </p:sp>
      <p:pic>
        <p:nvPicPr>
          <p:cNvPr id="517" name="Google Shape;5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775" y="1814512"/>
            <a:ext cx="8434386" cy="45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3" name="Google Shape;523;p43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597" lvl="0" marL="3190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24" name="Google Shape;5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37" y="552450"/>
            <a:ext cx="8543925" cy="57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Association Rules Terminology</a:t>
            </a:r>
            <a:endParaRPr/>
          </a:p>
        </p:txBody>
      </p:sp>
      <p:pic>
        <p:nvPicPr>
          <p:cNvPr id="530" name="Google Shape;530;p44"/>
          <p:cNvPicPr preferRelativeResize="0"/>
          <p:nvPr/>
        </p:nvPicPr>
        <p:blipFill rotWithShape="1">
          <a:blip r:embed="rId3">
            <a:alphaModFix/>
          </a:blip>
          <a:srcRect b="0" l="0" r="0" t="13733"/>
          <a:stretch/>
        </p:blipFill>
        <p:spPr>
          <a:xfrm>
            <a:off x="260350" y="1674812"/>
            <a:ext cx="8153400" cy="47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5"/>
          <p:cNvSpPr txBox="1"/>
          <p:nvPr>
            <p:ph type="title"/>
          </p:nvPr>
        </p:nvSpPr>
        <p:spPr>
          <a:xfrm>
            <a:off x="277812" y="228600"/>
            <a:ext cx="8866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wentieth Century"/>
              <a:buNone/>
            </a:pPr>
            <a:r>
              <a:rPr b="0" i="0" lang="en-US" sz="40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Association Rules Performance Measures</a:t>
            </a:r>
            <a:endParaRPr/>
          </a:p>
        </p:txBody>
      </p:sp>
      <p:pic>
        <p:nvPicPr>
          <p:cNvPr id="536" name="Google Shape;536;p45"/>
          <p:cNvPicPr preferRelativeResize="0"/>
          <p:nvPr/>
        </p:nvPicPr>
        <p:blipFill rotWithShape="1">
          <a:blip r:embed="rId3">
            <a:alphaModFix/>
          </a:blip>
          <a:srcRect b="0" l="6489" r="0" t="24402"/>
          <a:stretch/>
        </p:blipFill>
        <p:spPr>
          <a:xfrm>
            <a:off x="277812" y="1931987"/>
            <a:ext cx="8413750" cy="34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/>
          <p:nvPr>
            <p:ph type="title"/>
          </p:nvPr>
        </p:nvSpPr>
        <p:spPr>
          <a:xfrm>
            <a:off x="498475" y="242887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Association Rule - Support</a:t>
            </a:r>
            <a:endParaRPr/>
          </a:p>
        </p:txBody>
      </p:sp>
      <p:pic>
        <p:nvPicPr>
          <p:cNvPr id="542" name="Google Shape;542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87" y="1778000"/>
            <a:ext cx="8231100" cy="46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Support Calculation</a:t>
            </a:r>
            <a:endParaRPr/>
          </a:p>
        </p:txBody>
      </p:sp>
      <p:sp>
        <p:nvSpPr>
          <p:cNvPr id="548" name="Google Shape;548;p47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597" lvl="0" marL="3190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49" name="Google Shape;5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775" y="1600200"/>
            <a:ext cx="8153399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8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Support Drawbacks</a:t>
            </a:r>
            <a:endParaRPr/>
          </a:p>
        </p:txBody>
      </p:sp>
      <p:pic>
        <p:nvPicPr>
          <p:cNvPr id="555" name="Google Shape;555;p48"/>
          <p:cNvPicPr preferRelativeResize="0"/>
          <p:nvPr/>
        </p:nvPicPr>
        <p:blipFill rotWithShape="1">
          <a:blip r:embed="rId3">
            <a:alphaModFix/>
          </a:blip>
          <a:srcRect b="0" l="10730" r="0" t="0"/>
          <a:stretch/>
        </p:blipFill>
        <p:spPr>
          <a:xfrm>
            <a:off x="476250" y="1725612"/>
            <a:ext cx="8153399" cy="424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Hyperplane</a:t>
            </a:r>
            <a:endParaRPr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SVM is inspired from statistical learning theory.</a:t>
            </a:r>
            <a:endParaRPr/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SVM became popular because of its success in handwritten digit recognition.</a:t>
            </a:r>
            <a:endParaRPr/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been one of the go-to methods in machine learning since the mid-1990s (only recently displaced to some extent by deep learning)</a:t>
            </a:r>
            <a:endParaRPr/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Other names: </a:t>
            </a:r>
            <a:r>
              <a:rPr b="0" i="0" lang="en-US" sz="2900" u="none" cap="none" strike="noStrik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Large-margin classifier, Max-margin classifier, Kernel methods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Apriori Algorithm</a:t>
            </a:r>
            <a:endParaRPr/>
          </a:p>
        </p:txBody>
      </p:sp>
      <p:sp>
        <p:nvSpPr>
          <p:cNvPr id="561" name="Google Shape;561;p49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597" lvl="0" marL="3190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62" name="Google Shape;56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75" y="1600200"/>
            <a:ext cx="8426450" cy="52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"/>
          <p:cNvSpPr txBox="1"/>
          <p:nvPr>
            <p:ph type="title"/>
          </p:nvPr>
        </p:nvSpPr>
        <p:spPr>
          <a:xfrm>
            <a:off x="139700" y="228600"/>
            <a:ext cx="862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Support Min Criterion=2</a:t>
            </a:r>
            <a:endParaRPr/>
          </a:p>
        </p:txBody>
      </p:sp>
      <p:pic>
        <p:nvPicPr>
          <p:cNvPr id="568" name="Google Shape;568;p50"/>
          <p:cNvPicPr preferRelativeResize="0"/>
          <p:nvPr/>
        </p:nvPicPr>
        <p:blipFill rotWithShape="1">
          <a:blip r:embed="rId3">
            <a:alphaModFix/>
          </a:blip>
          <a:srcRect b="0" l="1525" r="1949" t="3883"/>
          <a:stretch/>
        </p:blipFill>
        <p:spPr>
          <a:xfrm>
            <a:off x="139700" y="1714500"/>
            <a:ext cx="8826501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1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Association Rules Mobile Faceplates</a:t>
            </a:r>
            <a:endParaRPr/>
          </a:p>
        </p:txBody>
      </p:sp>
      <p:sp>
        <p:nvSpPr>
          <p:cNvPr id="574" name="Google Shape;574;p51"/>
          <p:cNvSpPr txBox="1"/>
          <p:nvPr>
            <p:ph idx="4294967295" type="body"/>
          </p:nvPr>
        </p:nvSpPr>
        <p:spPr>
          <a:xfrm>
            <a:off x="2896153" y="5795481"/>
            <a:ext cx="3351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rPr b="0" i="0" lang="en-US" sz="29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n items = n! Rules</a:t>
            </a:r>
            <a:endParaRPr/>
          </a:p>
        </p:txBody>
      </p:sp>
      <p:pic>
        <p:nvPicPr>
          <p:cNvPr id="575" name="Google Shape;5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0200"/>
            <a:ext cx="6699250" cy="381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1"/>
          <p:cNvPicPr preferRelativeResize="0"/>
          <p:nvPr/>
        </p:nvPicPr>
        <p:blipFill rotWithShape="1">
          <a:blip r:embed="rId4">
            <a:alphaModFix/>
          </a:blip>
          <a:srcRect b="23414" l="68875" r="0" t="31593"/>
          <a:stretch/>
        </p:blipFill>
        <p:spPr>
          <a:xfrm>
            <a:off x="6654800" y="4206875"/>
            <a:ext cx="2489201" cy="265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Association Rules - Confidence</a:t>
            </a:r>
            <a:endParaRPr/>
          </a:p>
        </p:txBody>
      </p:sp>
      <p:pic>
        <p:nvPicPr>
          <p:cNvPr id="582" name="Google Shape;582;p52"/>
          <p:cNvPicPr preferRelativeResize="0"/>
          <p:nvPr/>
        </p:nvPicPr>
        <p:blipFill rotWithShape="1">
          <a:blip r:embed="rId3">
            <a:alphaModFix/>
          </a:blip>
          <a:srcRect b="0" l="0" r="0" t="12380"/>
          <a:stretch/>
        </p:blipFill>
        <p:spPr>
          <a:xfrm>
            <a:off x="0" y="1943100"/>
            <a:ext cx="9144000" cy="445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Confidence Calculation</a:t>
            </a:r>
            <a:endParaRPr/>
          </a:p>
        </p:txBody>
      </p:sp>
      <p:sp>
        <p:nvSpPr>
          <p:cNvPr id="588" name="Google Shape;588;p53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597" lvl="0" marL="3190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89" name="Google Shape;58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1670050"/>
            <a:ext cx="8988426" cy="48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"/>
          <p:cNvSpPr txBox="1"/>
          <p:nvPr>
            <p:ph type="title"/>
          </p:nvPr>
        </p:nvSpPr>
        <p:spPr>
          <a:xfrm>
            <a:off x="292100" y="228600"/>
            <a:ext cx="84741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Confidence Weakness</a:t>
            </a:r>
            <a:endParaRPr/>
          </a:p>
        </p:txBody>
      </p:sp>
      <p:pic>
        <p:nvPicPr>
          <p:cNvPr id="595" name="Google Shape;595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775" y="1760537"/>
            <a:ext cx="8153400" cy="41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5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Association Rules- Lift Ratio</a:t>
            </a:r>
            <a:endParaRPr/>
          </a:p>
        </p:txBody>
      </p:sp>
      <p:pic>
        <p:nvPicPr>
          <p:cNvPr id="601" name="Google Shape;601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8950"/>
            <a:ext cx="8991600" cy="48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Lift Ratio - Calculation</a:t>
            </a:r>
            <a:endParaRPr/>
          </a:p>
        </p:txBody>
      </p:sp>
      <p:sp>
        <p:nvSpPr>
          <p:cNvPr id="607" name="Google Shape;607;p56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597" lvl="0" marL="3190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sz="2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08" name="Google Shape;60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00" y="1654175"/>
            <a:ext cx="8293101" cy="48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7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Lift Interpretation</a:t>
            </a:r>
            <a:endParaRPr/>
          </a:p>
        </p:txBody>
      </p:sp>
      <p:pic>
        <p:nvPicPr>
          <p:cNvPr id="614" name="Google Shape;6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765300"/>
            <a:ext cx="8801100" cy="35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8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Association Rules Applications</a:t>
            </a:r>
            <a:endParaRPr/>
          </a:p>
        </p:txBody>
      </p:sp>
      <p:pic>
        <p:nvPicPr>
          <p:cNvPr id="620" name="Google Shape;620;p58"/>
          <p:cNvPicPr preferRelativeResize="0"/>
          <p:nvPr/>
        </p:nvPicPr>
        <p:blipFill rotWithShape="1">
          <a:blip r:embed="rId3">
            <a:alphaModFix/>
          </a:blip>
          <a:srcRect b="0" l="0" r="0" t="5580"/>
          <a:stretch/>
        </p:blipFill>
        <p:spPr>
          <a:xfrm>
            <a:off x="377825" y="2033587"/>
            <a:ext cx="8520113" cy="322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Classification with Hyperplanes</a:t>
            </a:r>
            <a:endParaRPr/>
          </a:p>
        </p:txBody>
      </p:sp>
      <p:pic>
        <p:nvPicPr>
          <p:cNvPr id="172" name="Google Shape;172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684337"/>
            <a:ext cx="8588400" cy="51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612775" y="228600"/>
            <a:ext cx="85311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wentieth Century"/>
              <a:buNone/>
            </a:pPr>
            <a:r>
              <a:rPr b="0" i="0" lang="en-US" sz="40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Perceptron Revisited:  Linear Separators 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609600" y="150495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Binary classification can be viewed as the task of separating classes in feature space:</a:t>
            </a:r>
            <a:endParaRPr/>
          </a:p>
        </p:txBody>
      </p:sp>
      <p:cxnSp>
        <p:nvCxnSpPr>
          <p:cNvPr id="180" name="Google Shape;180;p24"/>
          <p:cNvCxnSpPr/>
          <p:nvPr/>
        </p:nvCxnSpPr>
        <p:spPr>
          <a:xfrm>
            <a:off x="896937" y="3054300"/>
            <a:ext cx="0" cy="3041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762000" y="5980112"/>
            <a:ext cx="4081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2" name="Google Shape;182;p24"/>
          <p:cNvSpPr/>
          <p:nvPr/>
        </p:nvSpPr>
        <p:spPr>
          <a:xfrm>
            <a:off x="1936750" y="381000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1362075" y="41671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1514475" y="47132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1133475" y="51704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1666875" y="35702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1133475" y="44846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1285875" y="46370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2047875" y="42560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2949575" y="42433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2581275" y="51704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3571875" y="51704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2263775" y="56911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2886075" y="45608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2263775" y="50053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2962275" y="53990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3648075" y="44846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8" name="Google Shape;198;p24"/>
          <p:cNvCxnSpPr/>
          <p:nvPr/>
        </p:nvCxnSpPr>
        <p:spPr>
          <a:xfrm flipH="1" rot="10800000">
            <a:off x="1209675" y="3036887"/>
            <a:ext cx="2438400" cy="266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99" name="Google Shape;199;p24"/>
          <p:cNvSpPr/>
          <p:nvPr/>
        </p:nvSpPr>
        <p:spPr>
          <a:xfrm>
            <a:off x="2133600" y="297180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2743200" y="304800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3810000" y="3810000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3619500" y="2695575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3619500" y="325755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</a:t>
            </a:r>
            <a:endParaRPr/>
          </a:p>
        </p:txBody>
      </p:sp>
      <p:sp>
        <p:nvSpPr>
          <p:cNvPr id="204" name="Google Shape;204;p24"/>
          <p:cNvSpPr txBox="1"/>
          <p:nvPr/>
        </p:nvSpPr>
        <p:spPr>
          <a:xfrm>
            <a:off x="1190625" y="3038475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 0</a:t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5286375" y="4381500"/>
            <a:ext cx="2933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sign(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Linear Separators</a:t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609600" y="150495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Which of the linear separators is optimal? </a:t>
            </a:r>
            <a:endParaRPr/>
          </a:p>
        </p:txBody>
      </p:sp>
      <p:cxnSp>
        <p:nvCxnSpPr>
          <p:cNvPr id="213" name="Google Shape;213;p25"/>
          <p:cNvCxnSpPr/>
          <p:nvPr/>
        </p:nvCxnSpPr>
        <p:spPr>
          <a:xfrm>
            <a:off x="2606675" y="2825700"/>
            <a:ext cx="0" cy="3041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14" name="Google Shape;214;p25"/>
          <p:cNvCxnSpPr/>
          <p:nvPr/>
        </p:nvCxnSpPr>
        <p:spPr>
          <a:xfrm>
            <a:off x="2471737" y="5751512"/>
            <a:ext cx="4081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15" name="Google Shape;215;p25"/>
          <p:cNvSpPr/>
          <p:nvPr/>
        </p:nvSpPr>
        <p:spPr>
          <a:xfrm>
            <a:off x="3646487" y="358140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3071812" y="39385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3224212" y="44846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2843212" y="49418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3376612" y="33416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843212" y="42560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2995612" y="44084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3757612" y="402748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4659312" y="40147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4291012" y="49418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5281612" y="49418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3973512" y="54625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4595812" y="43322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3973512" y="47767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4672012" y="51704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5357812" y="425608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1" name="Google Shape;231;p25"/>
          <p:cNvCxnSpPr/>
          <p:nvPr/>
        </p:nvCxnSpPr>
        <p:spPr>
          <a:xfrm flipH="1" rot="10800000">
            <a:off x="2919412" y="3047987"/>
            <a:ext cx="2676600" cy="242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32" name="Google Shape;232;p25"/>
          <p:cNvSpPr/>
          <p:nvPr/>
        </p:nvSpPr>
        <p:spPr>
          <a:xfrm>
            <a:off x="3843337" y="274320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4452937" y="281940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5519737" y="3581400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5" name="Google Shape;235;p25"/>
          <p:cNvCxnSpPr/>
          <p:nvPr/>
        </p:nvCxnSpPr>
        <p:spPr>
          <a:xfrm flipH="1" rot="10800000">
            <a:off x="3071812" y="2743187"/>
            <a:ext cx="2143200" cy="288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36" name="Google Shape;236;p25"/>
          <p:cNvCxnSpPr/>
          <p:nvPr/>
        </p:nvCxnSpPr>
        <p:spPr>
          <a:xfrm flipH="1" rot="10800000">
            <a:off x="2700337" y="3048000"/>
            <a:ext cx="2971800" cy="228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37" name="Google Shape;237;p25"/>
          <p:cNvCxnSpPr/>
          <p:nvPr/>
        </p:nvCxnSpPr>
        <p:spPr>
          <a:xfrm flipH="1" rot="10800000">
            <a:off x="3233737" y="2819400"/>
            <a:ext cx="1828800" cy="289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38" name="Google Shape;238;p25"/>
          <p:cNvCxnSpPr/>
          <p:nvPr/>
        </p:nvCxnSpPr>
        <p:spPr>
          <a:xfrm flipH="1" rot="10800000">
            <a:off x="3005137" y="2743200"/>
            <a:ext cx="1828800" cy="289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39" name="Google Shape;239;p25"/>
          <p:cNvCxnSpPr/>
          <p:nvPr/>
        </p:nvCxnSpPr>
        <p:spPr>
          <a:xfrm flipH="1" rot="10800000">
            <a:off x="2852737" y="2895600"/>
            <a:ext cx="2667000" cy="259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Best Fit</a:t>
            </a:r>
            <a:endParaRPr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612775" y="1600200"/>
            <a:ext cx="8153400" cy="4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9087" lvl="0" marL="319087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two dimensions, the task of the SVM algorithm is to identify a line that separates the two classes.</a:t>
            </a:r>
            <a:endParaRPr/>
          </a:p>
          <a:p>
            <a:pPr indent="-319087" lvl="0" marL="319087" marR="0" rtl="0" algn="just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As shown in the following figure, there is more than one choice of dividing line between the groups of circles and squares. How does the algorithm choose </a:t>
            </a:r>
            <a:endParaRPr/>
          </a:p>
          <a:p>
            <a:pPr indent="-319087" lvl="0" marL="319087" marR="0" rtl="0" algn="just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SVM searches for </a:t>
            </a:r>
            <a:r>
              <a:rPr b="0" i="0" lang="en-US" sz="2700" u="none" cap="none" strike="noStrik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Maximum Margin Hyperplane (MMH)</a:t>
            </a:r>
            <a:endParaRPr/>
          </a:p>
          <a:p>
            <a:pPr indent="-319087" lvl="0" marL="319087" marR="0" rtl="0" algn="just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MMH is as far away as possible from outer boundaries (convex hull) of the two groups of data points.</a:t>
            </a:r>
            <a:endParaRPr/>
          </a:p>
          <a:p>
            <a:pPr indent="-319087" lvl="0" marL="319087" marR="0" rtl="0" algn="just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Quadratic Data Optimization techniques are used to find the MMH.</a:t>
            </a:r>
            <a:endParaRPr/>
          </a:p>
          <a:p>
            <a:pPr indent="-319087" lvl="0" marL="319087" marR="0" rtl="0" algn="just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maximum margin linear classifier is the linear kind of SVM (Called an LSVM)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Best Fit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3">
            <a:alphaModFix/>
          </a:blip>
          <a:srcRect b="19962" l="40068" r="24450" t="61718"/>
          <a:stretch/>
        </p:blipFill>
        <p:spPr>
          <a:xfrm>
            <a:off x="450850" y="1855787"/>
            <a:ext cx="8693149" cy="4913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Classification Margin</a:t>
            </a:r>
            <a:endParaRPr/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323850" y="1676400"/>
            <a:ext cx="86487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Distance from example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b="0" baseline="-25000" i="1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the separator is </a:t>
            </a:r>
            <a:endParaRPr/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Examples closest to the hyperplane are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support vectors</a:t>
            </a:r>
            <a:r>
              <a:rPr b="0" i="0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1" i="1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Margin</a:t>
            </a:r>
            <a:r>
              <a:rPr b="0" i="0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ρ</a:t>
            </a:r>
            <a:r>
              <a:rPr b="0" i="0" lang="en-US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of the separator is the distance between support vectors.</a:t>
            </a:r>
            <a:endParaRPr/>
          </a:p>
          <a:p>
            <a:pPr indent="-227647" lvl="0" marL="319087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59" name="Google Shape;259;p28"/>
          <p:cNvCxnSpPr/>
          <p:nvPr/>
        </p:nvCxnSpPr>
        <p:spPr>
          <a:xfrm>
            <a:off x="2663825" y="3340050"/>
            <a:ext cx="0" cy="3041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60" name="Google Shape;260;p28"/>
          <p:cNvCxnSpPr/>
          <p:nvPr/>
        </p:nvCxnSpPr>
        <p:spPr>
          <a:xfrm>
            <a:off x="2528887" y="6265862"/>
            <a:ext cx="4081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61" name="Google Shape;261;p28"/>
          <p:cNvSpPr/>
          <p:nvPr/>
        </p:nvSpPr>
        <p:spPr>
          <a:xfrm>
            <a:off x="3703637" y="409575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3128962" y="44529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3281362" y="49990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2900362" y="54562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3433762" y="38560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2900362" y="47704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3052762" y="49228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3814762" y="4541837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4716462" y="45291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4348162" y="54562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5338762" y="54562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4030662" y="59769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4652962" y="48466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4084637" y="5340350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4729162" y="56848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5414962" y="4770437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3900487" y="325755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4510087" y="3333750"/>
            <a:ext cx="88800" cy="88800"/>
          </a:xfrm>
          <a:prstGeom prst="octagon">
            <a:avLst>
              <a:gd fmla="val 2928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5576887" y="4095750"/>
            <a:ext cx="88800" cy="88800"/>
          </a:xfrm>
          <a:prstGeom prst="octagon">
            <a:avLst>
              <a:gd fmla="val 29289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0" name="Google Shape;280;p28"/>
          <p:cNvCxnSpPr/>
          <p:nvPr/>
        </p:nvCxnSpPr>
        <p:spPr>
          <a:xfrm flipH="1" rot="10800000">
            <a:off x="3128962" y="3257537"/>
            <a:ext cx="2143200" cy="288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1" name="Google Shape;281;p28"/>
          <p:cNvCxnSpPr/>
          <p:nvPr/>
        </p:nvCxnSpPr>
        <p:spPr>
          <a:xfrm>
            <a:off x="3981450" y="3340100"/>
            <a:ext cx="762000" cy="6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2" name="Google Shape;282;p28"/>
          <p:cNvCxnSpPr/>
          <p:nvPr/>
        </p:nvCxnSpPr>
        <p:spPr>
          <a:xfrm rot="10800000">
            <a:off x="4463950" y="4362400"/>
            <a:ext cx="254100" cy="18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283" name="Google Shape;2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150" y="1574800"/>
            <a:ext cx="1260474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/>
        </p:nvSpPr>
        <p:spPr>
          <a:xfrm>
            <a:off x="4086225" y="3476625"/>
            <a:ext cx="495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3740150" y="4476750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4013200" y="5272087"/>
            <a:ext cx="228600" cy="219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4646612" y="4459287"/>
            <a:ext cx="228600" cy="2190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8" name="Google Shape;288;p28"/>
          <p:cNvCxnSpPr/>
          <p:nvPr/>
        </p:nvCxnSpPr>
        <p:spPr>
          <a:xfrm rot="10800000">
            <a:off x="3840137" y="5176862"/>
            <a:ext cx="244500" cy="17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9" name="Google Shape;289;p28"/>
          <p:cNvCxnSpPr/>
          <p:nvPr/>
        </p:nvCxnSpPr>
        <p:spPr>
          <a:xfrm rot="10800000">
            <a:off x="3892600" y="4614849"/>
            <a:ext cx="234900" cy="17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0" name="Google Shape;290;p28"/>
          <p:cNvCxnSpPr/>
          <p:nvPr/>
        </p:nvCxnSpPr>
        <p:spPr>
          <a:xfrm flipH="1" rot="10800000">
            <a:off x="3567112" y="3438512"/>
            <a:ext cx="2009700" cy="269400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1" name="Google Shape;291;p28"/>
          <p:cNvCxnSpPr/>
          <p:nvPr/>
        </p:nvCxnSpPr>
        <p:spPr>
          <a:xfrm flipH="1" rot="10800000">
            <a:off x="2919412" y="3076562"/>
            <a:ext cx="2067000" cy="277020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2" name="Google Shape;292;p28"/>
          <p:cNvCxnSpPr/>
          <p:nvPr/>
        </p:nvCxnSpPr>
        <p:spPr>
          <a:xfrm>
            <a:off x="4933950" y="3143250"/>
            <a:ext cx="552600" cy="419100"/>
          </a:xfrm>
          <a:prstGeom prst="straightConnector1">
            <a:avLst/>
          </a:prstGeom>
          <a:noFill/>
          <a:ln cap="flat" cmpd="sng" w="9525">
            <a:solidFill>
              <a:srgbClr val="339966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93" name="Google Shape;293;p28"/>
          <p:cNvSpPr txBox="1"/>
          <p:nvPr/>
        </p:nvSpPr>
        <p:spPr>
          <a:xfrm>
            <a:off x="5010150" y="2819400"/>
            <a:ext cx="114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4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6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5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7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